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72" r:id="rId3"/>
    <p:sldId id="261" r:id="rId4"/>
    <p:sldId id="257" r:id="rId5"/>
    <p:sldId id="258" r:id="rId6"/>
    <p:sldId id="260" r:id="rId7"/>
    <p:sldId id="259" r:id="rId8"/>
    <p:sldId id="273" r:id="rId9"/>
    <p:sldId id="267" r:id="rId10"/>
    <p:sldId id="269" r:id="rId11"/>
    <p:sldId id="264" r:id="rId12"/>
    <p:sldId id="268" r:id="rId13"/>
    <p:sldId id="266" r:id="rId14"/>
    <p:sldId id="274" r:id="rId15"/>
    <p:sldId id="271" r:id="rId16"/>
    <p:sldId id="263" r:id="rId17"/>
    <p:sldId id="262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40" autoAdjust="0"/>
  </p:normalViewPr>
  <p:slideViewPr>
    <p:cSldViewPr snapToGrid="0" snapToObjects="1">
      <p:cViewPr varScale="1">
        <p:scale>
          <a:sx n="68" d="100"/>
          <a:sy n="68" d="100"/>
        </p:scale>
        <p:origin x="12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C682D-CD5C-44E5-AB77-4812DA61BD1D}" type="datetimeFigureOut">
              <a:rPr lang="en-US" smtClean="0"/>
              <a:t>6/22/2018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6AEB1-000C-4017-8475-A69C41330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92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3C3607-4336-4795-B49D-98BB0E2AF7C2}" type="datetimeFigureOut">
              <a:rPr lang="en-US" smtClean="0"/>
              <a:pPr/>
              <a:t>6/22/2018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0A25B-DC0B-4EA6-905C-3665394DD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045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0A25B-DC0B-4EA6-905C-3665394DD58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B58D0-8986-4604-B9A8-2D13607DB913}" type="datetime1">
              <a:rPr lang="en-US" smtClean="0"/>
              <a:pPr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CE52A-52B8-4314-AE74-34C57CB1920C}" type="datetime1">
              <a:rPr lang="en-US" smtClean="0"/>
              <a:pPr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AB0FA-661D-4496-9A52-44EB52374E70}" type="datetime1">
              <a:rPr lang="en-US" smtClean="0"/>
              <a:pPr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7985F-60E0-4EDB-A821-E1F3F7F70783}" type="datetime1">
              <a:rPr lang="en-US" smtClean="0"/>
              <a:pPr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BD57-F5A0-42DC-8350-F3014458DFDB}" type="datetime1">
              <a:rPr lang="en-US" smtClean="0"/>
              <a:pPr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B7BAF-614B-4CE3-83A3-6110620910A0}" type="datetime1">
              <a:rPr lang="en-US" smtClean="0"/>
              <a:pPr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8ADBE-B26F-4AB4-ABCA-6EF132F86707}" type="datetime1">
              <a:rPr lang="en-US" smtClean="0"/>
              <a:pPr/>
              <a:t>6/22/2018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CF8BF-29D1-48C9-AD29-97856967FFF6}" type="datetime1">
              <a:rPr lang="en-US" smtClean="0"/>
              <a:pPr/>
              <a:t>6/22/2018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27632-9739-4E2E-B97C-9482F5207E2F}" type="datetime1">
              <a:rPr lang="en-US" smtClean="0"/>
              <a:pPr/>
              <a:t>6/22/2018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6A8F6-64E3-4569-A181-FCE30BA3FF4D}" type="datetime1">
              <a:rPr lang="en-US" smtClean="0"/>
              <a:pPr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97A28-39D1-4230-8079-7E2D8E835BCB}" type="datetime1">
              <a:rPr lang="en-US" smtClean="0"/>
              <a:pPr/>
              <a:t>6/22/2018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718AD-D7EB-4A1B-8C3B-474B3B521DAE}" type="datetime1">
              <a:rPr lang="en-US" smtClean="0"/>
              <a:pPr/>
              <a:t>6/22/2018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5A571-568E-2B49-B65E-B5319E70AF5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avespindye.org/pages/rfts-doc.html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Project Planning for Weavers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Sandi Petty</a:t>
            </a:r>
          </a:p>
          <a:p>
            <a:r>
              <a:rPr lang="en-US"/>
              <a:t>Judy Mooers</a:t>
            </a:r>
          </a:p>
          <a:p>
            <a:r>
              <a:rPr lang="en-US"/>
              <a:t>Jan. 18, 2010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Warp Ends Calculation</a:t>
            </a:r>
            <a:br>
              <a:rPr lang="en-US" dirty="0"/>
            </a:br>
            <a:r>
              <a:rPr lang="en-US" sz="2000" dirty="0"/>
              <a:t>All Measurements in Inches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611607" y="1963621"/>
          <a:ext cx="5923455" cy="2595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6482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5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Final Planned Width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+</a:t>
                      </a:r>
                      <a:r>
                        <a:rPr lang="en-US" baseline="0" dirty="0"/>
                        <a:t> Take-up (e.g., 10%)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+ Shrinkage (e.g. 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= Width</a:t>
                      </a:r>
                      <a:r>
                        <a:rPr lang="en-US" baseline="0" dirty="0"/>
                        <a:t> on the loom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r>
                        <a:rPr lang="en-US" baseline="0" dirty="0"/>
                        <a:t> ends per inch (</a:t>
                      </a:r>
                      <a:r>
                        <a:rPr lang="en-US" baseline="0" dirty="0" err="1"/>
                        <a:t>epi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= Warp</a:t>
                      </a:r>
                      <a:r>
                        <a:rPr lang="en-US" baseline="0" dirty="0"/>
                        <a:t> ends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+/- Adjustment for pattern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706745" y="5175849"/>
            <a:ext cx="2828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Marcy </a:t>
            </a:r>
            <a:r>
              <a:rPr lang="en-US" dirty="0" err="1"/>
              <a:t>Petrini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Warp Length Calculation</a:t>
            </a:r>
            <a:br>
              <a:rPr lang="en-US" dirty="0"/>
            </a:br>
            <a:r>
              <a:rPr lang="en-US" sz="2222" dirty="0"/>
              <a:t>All Numbers in Inches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22782" y="1600200"/>
          <a:ext cx="5830957" cy="4079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848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6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Final Length, include hem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+ Shrinkage (10%)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= Length</a:t>
                      </a:r>
                      <a:r>
                        <a:rPr lang="en-US" baseline="0" dirty="0"/>
                        <a:t> to weave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+ Fringe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+ Take-up</a:t>
                      </a:r>
                      <a:r>
                        <a:rPr lang="en-US" baseline="0" dirty="0"/>
                        <a:t> (10%)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= Length per article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r>
                        <a:rPr lang="en-US" baseline="0" dirty="0"/>
                        <a:t> number of articles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= Warp length</a:t>
                      </a:r>
                      <a:r>
                        <a:rPr lang="en-US" baseline="0" dirty="0"/>
                        <a:t> for weaving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+ Loom waste (18” to 27”)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=</a:t>
                      </a:r>
                      <a:r>
                        <a:rPr lang="en-US" baseline="0" dirty="0"/>
                        <a:t> Total warp length (inches)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 warp length (yards)</a:t>
                      </a:r>
                      <a:r>
                        <a:rPr lang="en-US" baseline="0" dirty="0"/>
                        <a:t> (divide by 36)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33661" y="6061613"/>
            <a:ext cx="2420078" cy="373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Marcy </a:t>
            </a:r>
            <a:r>
              <a:rPr lang="en-US" dirty="0" err="1"/>
              <a:t>Petrini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4745"/>
          </a:xfrm>
        </p:spPr>
        <p:txBody>
          <a:bodyPr>
            <a:normAutofit/>
          </a:bodyPr>
          <a:lstStyle/>
          <a:p>
            <a:r>
              <a:rPr lang="en-US" sz="3200" dirty="0"/>
              <a:t>Amount of Yarn Needed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9280"/>
            <a:ext cx="8229600" cy="5116883"/>
          </a:xfrm>
        </p:spPr>
        <p:txBody>
          <a:bodyPr/>
          <a:lstStyle/>
          <a:p>
            <a:r>
              <a:rPr lang="en-US" sz="2800" dirty="0"/>
              <a:t>Yarn for warp</a:t>
            </a:r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Yarn for weft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27820" y="1542270"/>
          <a:ext cx="5002695" cy="2021840"/>
        </p:xfrm>
        <a:graphic>
          <a:graphicData uri="http://schemas.openxmlformats.org/drawingml/2006/table">
            <a:tbl>
              <a:tblPr bandRow="1">
                <a:tableStyleId>{B301B821-A1FF-4177-AEE7-76D212191A09}</a:tableStyleId>
              </a:tblPr>
              <a:tblGrid>
                <a:gridCol w="3126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6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Total</a:t>
                      </a:r>
                      <a:r>
                        <a:rPr lang="en-US" baseline="0" dirty="0"/>
                        <a:t> ends to wind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r>
                        <a:rPr lang="en-US" baseline="0" dirty="0"/>
                        <a:t> Length of each warp thread (</a:t>
                      </a:r>
                      <a:r>
                        <a:rPr lang="en-US" baseline="0" dirty="0" err="1"/>
                        <a:t>yds</a:t>
                      </a:r>
                      <a:r>
                        <a:rPr lang="en-US" baseline="0" dirty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= Total</a:t>
                      </a:r>
                      <a:r>
                        <a:rPr lang="en-US" baseline="0" dirty="0"/>
                        <a:t> warp needed (yards)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= Total warp needed (pounds)</a:t>
                      </a:r>
                      <a:r>
                        <a:rPr lang="en-US" baseline="0" dirty="0"/>
                        <a:t> (Divide by yards/pound)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027819" y="4055304"/>
          <a:ext cx="5002696" cy="2225040"/>
        </p:xfrm>
        <a:graphic>
          <a:graphicData uri="http://schemas.openxmlformats.org/drawingml/2006/table">
            <a:tbl>
              <a:tblPr bandRow="1">
                <a:tableStyleId>{B301B821-A1FF-4177-AEE7-76D212191A09}</a:tableStyleId>
              </a:tblPr>
              <a:tblGrid>
                <a:gridCol w="31770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56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Width</a:t>
                      </a:r>
                      <a:r>
                        <a:rPr lang="en-US" baseline="0" dirty="0"/>
                        <a:t> on the loom (inches)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r>
                        <a:rPr lang="en-US" baseline="0" dirty="0"/>
                        <a:t> Beat (picks per inch)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Warp length for weaving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= Total weft needed (inches)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= Total</a:t>
                      </a:r>
                      <a:r>
                        <a:rPr lang="en-US" baseline="0" dirty="0"/>
                        <a:t> weft needed in yards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= Total</a:t>
                      </a:r>
                      <a:r>
                        <a:rPr lang="en-US" baseline="0" dirty="0"/>
                        <a:t> weft needed in pounds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930876" y="6280344"/>
            <a:ext cx="2657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Marci </a:t>
            </a:r>
            <a:r>
              <a:rPr lang="en-US" dirty="0" err="1"/>
              <a:t>Petrini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Determining Yardage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Count system for yardage</a:t>
            </a:r>
          </a:p>
          <a:p>
            <a:r>
              <a:rPr lang="en-US" dirty="0"/>
              <a:t>Number of yards in a pound of a “standard” yarn</a:t>
            </a:r>
          </a:p>
          <a:p>
            <a:pPr lvl="1"/>
            <a:r>
              <a:rPr lang="en-US" dirty="0"/>
              <a:t>Cotton and spun silk:             840</a:t>
            </a:r>
          </a:p>
          <a:p>
            <a:pPr lvl="1"/>
            <a:r>
              <a:rPr lang="en-US" dirty="0"/>
              <a:t>Linen, hemp, jute, ramie:      300</a:t>
            </a:r>
          </a:p>
          <a:p>
            <a:pPr lvl="1"/>
            <a:r>
              <a:rPr lang="en-US" dirty="0"/>
              <a:t>Worsted wool:                         560</a:t>
            </a:r>
          </a:p>
          <a:p>
            <a:pPr lvl="1"/>
            <a:r>
              <a:rPr lang="en-US" dirty="0"/>
              <a:t>Woolen wool:                          256</a:t>
            </a:r>
          </a:p>
          <a:p>
            <a:r>
              <a:rPr lang="en-US" dirty="0"/>
              <a:t>Yardage of a single= count </a:t>
            </a:r>
            <a:r>
              <a:rPr lang="en-US" dirty="0" err="1"/>
              <a:t>x</a:t>
            </a:r>
            <a:r>
              <a:rPr lang="en-US" dirty="0"/>
              <a:t> the standard</a:t>
            </a:r>
          </a:p>
          <a:p>
            <a:r>
              <a:rPr lang="en-US" dirty="0"/>
              <a:t>Yardage of a plied yarn= yardage of single/# of plies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71942" y="5858848"/>
            <a:ext cx="3212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Weaver’s Companion</a:t>
            </a:r>
            <a:r>
              <a:rPr lang="en-US" dirty="0"/>
              <a:t>, pg. 30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for Yards per pound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Yarn supplier</a:t>
            </a:r>
          </a:p>
          <a:p>
            <a:r>
              <a:rPr lang="en-US"/>
              <a:t>Weavers Companion</a:t>
            </a:r>
            <a:endParaRPr lang="en-US" dirty="0"/>
          </a:p>
          <a:p>
            <a:r>
              <a:rPr lang="en-US" u="sng" dirty="0"/>
              <a:t>Handwoven </a:t>
            </a:r>
            <a:r>
              <a:rPr lang="en-US" dirty="0"/>
              <a:t>Magazine – yarn and suppliers page in any issue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Reed Size Table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17638"/>
          <a:ext cx="8229600" cy="4820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Reed #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13.5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64521" y="6238558"/>
            <a:ext cx="2454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Mary Black, pg. 659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Purpose:  check sett, </a:t>
            </a:r>
            <a:r>
              <a:rPr lang="en-US" dirty="0" err="1"/>
              <a:t>ppi</a:t>
            </a:r>
            <a:r>
              <a:rPr lang="en-US" dirty="0"/>
              <a:t>, structure, shrinkage, flaws in the yarn, effects of color and texture, finishing techniques, and fabric hand.</a:t>
            </a:r>
          </a:p>
          <a:p>
            <a:r>
              <a:rPr lang="en-US" dirty="0"/>
              <a:t>Make each sample at least 6-10” wide and long.  Sample warp should be long enough to re-</a:t>
            </a:r>
            <a:r>
              <a:rPr lang="en-US" dirty="0" err="1"/>
              <a:t>sley</a:t>
            </a:r>
            <a:r>
              <a:rPr lang="en-US" dirty="0"/>
              <a:t> and re-tie (e.g., 2 yards)</a:t>
            </a:r>
          </a:p>
          <a:p>
            <a:r>
              <a:rPr lang="en-US" dirty="0"/>
              <a:t>Record length and width</a:t>
            </a:r>
          </a:p>
          <a:p>
            <a:pPr lvl="1"/>
            <a:r>
              <a:rPr lang="en-US" dirty="0"/>
              <a:t>On the loom</a:t>
            </a:r>
          </a:p>
          <a:p>
            <a:pPr lvl="1"/>
            <a:r>
              <a:rPr lang="en-US" dirty="0"/>
              <a:t>Off the loom</a:t>
            </a:r>
          </a:p>
          <a:p>
            <a:pPr lvl="1"/>
            <a:r>
              <a:rPr lang="en-US" dirty="0"/>
              <a:t>Finished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Notes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199" y="1600200"/>
            <a:ext cx="4832627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/>
              <a:t>Name of project _________________________</a:t>
            </a:r>
          </a:p>
          <a:p>
            <a:pPr>
              <a:buNone/>
            </a:pPr>
            <a:r>
              <a:rPr lang="en-US" sz="2000" dirty="0"/>
              <a:t>Date completed _________________________</a:t>
            </a:r>
          </a:p>
          <a:p>
            <a:pPr>
              <a:buNone/>
            </a:pPr>
            <a:r>
              <a:rPr lang="en-US" sz="2000" dirty="0"/>
              <a:t>Approx. time </a:t>
            </a:r>
            <a:r>
              <a:rPr lang="en-US" sz="2000" dirty="0" err="1"/>
              <a:t>req’d</a:t>
            </a:r>
            <a:r>
              <a:rPr lang="en-US" sz="2000" dirty="0"/>
              <a:t> _______________________</a:t>
            </a:r>
          </a:p>
          <a:p>
            <a:pPr>
              <a:buNone/>
            </a:pPr>
            <a:r>
              <a:rPr lang="en-US" sz="2000" dirty="0"/>
              <a:t>Yarns:  Warp ___________Weft____________</a:t>
            </a:r>
          </a:p>
          <a:p>
            <a:pPr>
              <a:buNone/>
            </a:pPr>
            <a:r>
              <a:rPr lang="en-US" sz="2000" dirty="0"/>
              <a:t>Weave Structure ________________________</a:t>
            </a:r>
          </a:p>
          <a:p>
            <a:pPr>
              <a:buNone/>
            </a:pPr>
            <a:r>
              <a:rPr lang="en-US" sz="2000" dirty="0"/>
              <a:t>Source ________________________________</a:t>
            </a:r>
          </a:p>
          <a:p>
            <a:pPr>
              <a:buNone/>
            </a:pPr>
            <a:r>
              <a:rPr lang="en-US" sz="2000" dirty="0"/>
              <a:t>Warp length ___________________________</a:t>
            </a:r>
          </a:p>
          <a:p>
            <a:pPr>
              <a:buNone/>
            </a:pPr>
            <a:r>
              <a:rPr lang="en-US" sz="2000" dirty="0"/>
              <a:t>Warp width ____________________________</a:t>
            </a:r>
          </a:p>
          <a:p>
            <a:pPr>
              <a:buNone/>
            </a:pPr>
            <a:r>
              <a:rPr lang="en-US" sz="2000" dirty="0"/>
              <a:t>Sett __________________________________</a:t>
            </a:r>
          </a:p>
          <a:p>
            <a:pPr>
              <a:buNone/>
            </a:pPr>
            <a:r>
              <a:rPr lang="en-US" sz="2000" dirty="0"/>
              <a:t>PPI ___________________________________</a:t>
            </a:r>
          </a:p>
          <a:p>
            <a:pPr>
              <a:buNone/>
            </a:pPr>
            <a:r>
              <a:rPr lang="en-US" sz="2000" dirty="0"/>
              <a:t>Dimensions on loom _____________________</a:t>
            </a:r>
          </a:p>
          <a:p>
            <a:pPr>
              <a:buNone/>
            </a:pPr>
            <a:r>
              <a:rPr lang="en-US" sz="2000" dirty="0"/>
              <a:t>Dimensions off loom _____________________</a:t>
            </a:r>
          </a:p>
          <a:p>
            <a:pPr>
              <a:buNone/>
            </a:pPr>
            <a:r>
              <a:rPr lang="en-US" sz="2000" dirty="0"/>
              <a:t>Dimensions after finishing _________________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5676348" y="1600200"/>
            <a:ext cx="2860261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Insert draft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32035" y="6126163"/>
            <a:ext cx="3127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Weaver’s Companion, </a:t>
            </a:r>
            <a:r>
              <a:rPr lang="en-US" dirty="0"/>
              <a:t>pg. 41</a:t>
            </a:r>
            <a:endParaRPr lang="en-US" i="1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i="1" dirty="0"/>
              <a:t>The Weaver’s Companion, </a:t>
            </a:r>
            <a:r>
              <a:rPr lang="en-US" sz="2000" dirty="0"/>
              <a:t>Interweave Press: Loveland, CO, 2001, pp. 25-42.</a:t>
            </a:r>
          </a:p>
          <a:p>
            <a:r>
              <a:rPr lang="en-US" sz="2000" i="1" dirty="0"/>
              <a:t>“Right from the Start:  Planning a Project”, </a:t>
            </a:r>
            <a:r>
              <a:rPr lang="en-US" sz="2000" dirty="0"/>
              <a:t>Marcy </a:t>
            </a:r>
            <a:r>
              <a:rPr lang="en-US" sz="2000" dirty="0" err="1"/>
              <a:t>Petrini</a:t>
            </a:r>
            <a:r>
              <a:rPr lang="en-US" sz="2000" dirty="0"/>
              <a:t>, </a:t>
            </a:r>
            <a:r>
              <a:rPr lang="en-US" sz="2000" dirty="0">
                <a:hlinkClick r:id="rId3"/>
              </a:rPr>
              <a:t>http://www.weavespindye.org/pages/rfts-doc.html</a:t>
            </a:r>
            <a:r>
              <a:rPr lang="en-US" sz="2000" dirty="0"/>
              <a:t>.</a:t>
            </a:r>
          </a:p>
          <a:p>
            <a:r>
              <a:rPr lang="en-US" sz="2000" i="1" dirty="0"/>
              <a:t>“Right from the Start: Planning a Project”, </a:t>
            </a:r>
            <a:r>
              <a:rPr lang="en-US" sz="2000" dirty="0"/>
              <a:t>Shuttle, Spindle &amp; </a:t>
            </a:r>
            <a:r>
              <a:rPr lang="en-US" sz="2000" dirty="0" err="1"/>
              <a:t>Dyepot</a:t>
            </a:r>
            <a:r>
              <a:rPr lang="en-US" sz="2000" dirty="0"/>
              <a:t>, 122(Spring 2000),45-48</a:t>
            </a:r>
          </a:p>
          <a:p>
            <a:r>
              <a:rPr lang="en-US" sz="2000" i="1" dirty="0"/>
              <a:t>“The Whole Truth about </a:t>
            </a:r>
            <a:r>
              <a:rPr lang="en-US" sz="2000" i="1" dirty="0" err="1"/>
              <a:t>Setts</a:t>
            </a:r>
            <a:r>
              <a:rPr lang="en-US" sz="2000" i="1" dirty="0"/>
              <a:t>”, </a:t>
            </a:r>
            <a:r>
              <a:rPr lang="en-US" sz="2000" dirty="0"/>
              <a:t>Eileen Hallman, Weavers, 40(1998), 18.</a:t>
            </a:r>
          </a:p>
          <a:p>
            <a:r>
              <a:rPr lang="en-US" sz="2000" i="1" dirty="0"/>
              <a:t>Learning to Weave</a:t>
            </a:r>
            <a:r>
              <a:rPr lang="en-US" sz="2000" dirty="0"/>
              <a:t>, Deborah Chandler, Interweave Press: Loveland, CO 1995, pp.  103-110.</a:t>
            </a:r>
          </a:p>
          <a:p>
            <a:r>
              <a:rPr lang="en-US" sz="2000" i="1" dirty="0"/>
              <a:t>The Big Book of Weaving, </a:t>
            </a:r>
            <a:r>
              <a:rPr lang="en-US" sz="2000" dirty="0" err="1"/>
              <a:t>Laila</a:t>
            </a:r>
            <a:r>
              <a:rPr lang="en-US" sz="2000" dirty="0"/>
              <a:t> </a:t>
            </a:r>
            <a:r>
              <a:rPr lang="en-US" sz="2000" dirty="0" err="1"/>
              <a:t>Lundell</a:t>
            </a:r>
            <a:r>
              <a:rPr lang="en-US" sz="2000" dirty="0"/>
              <a:t>, Trafalgar Square:  North </a:t>
            </a:r>
            <a:r>
              <a:rPr lang="en-US" sz="2000" dirty="0" err="1"/>
              <a:t>Pomfret</a:t>
            </a:r>
            <a:r>
              <a:rPr lang="en-US" sz="2000" dirty="0"/>
              <a:t>, VT, 2005, pp. 11, 88-93.</a:t>
            </a:r>
          </a:p>
          <a:p>
            <a:r>
              <a:rPr lang="en-US" sz="2000" i="1" dirty="0"/>
              <a:t> The Key to Weaving (2</a:t>
            </a:r>
            <a:r>
              <a:rPr lang="en-US" sz="2000" i="1" baseline="30000" dirty="0"/>
              <a:t>nd</a:t>
            </a:r>
            <a:r>
              <a:rPr lang="en-US" sz="2000" i="1" dirty="0"/>
              <a:t> revised edition)</a:t>
            </a:r>
            <a:r>
              <a:rPr lang="en-US" sz="2000" dirty="0"/>
              <a:t>, Mary </a:t>
            </a:r>
            <a:r>
              <a:rPr lang="en-US" sz="2000" dirty="0" err="1"/>
              <a:t>Black,Macmillan</a:t>
            </a:r>
            <a:r>
              <a:rPr lang="en-US" sz="2000" dirty="0"/>
              <a:t> Publishing Co.:  New York, NY, 1980, pp. 14-16, 657- 662. </a:t>
            </a:r>
            <a:endParaRPr lang="en-US" sz="2000" i="1" dirty="0"/>
          </a:p>
          <a:p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do We Start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What am I going to weave?</a:t>
            </a:r>
          </a:p>
          <a:p>
            <a:endParaRPr lang="en-US" dirty="0"/>
          </a:p>
          <a:p>
            <a:r>
              <a:rPr lang="en-US" dirty="0"/>
              <a:t>What yarn should I use?</a:t>
            </a:r>
          </a:p>
          <a:p>
            <a:endParaRPr lang="en-US" dirty="0"/>
          </a:p>
          <a:p>
            <a:r>
              <a:rPr lang="en-US" dirty="0"/>
              <a:t>How much yarn do I need?</a:t>
            </a:r>
          </a:p>
          <a:p>
            <a:endParaRPr lang="en-US" dirty="0"/>
          </a:p>
          <a:p>
            <a:r>
              <a:rPr lang="en-US" dirty="0"/>
              <a:t>Sample or weave</a:t>
            </a:r>
          </a:p>
          <a:p>
            <a:endParaRPr lang="en-US" dirty="0"/>
          </a:p>
          <a:p>
            <a:r>
              <a:rPr lang="en-US" dirty="0"/>
              <a:t>Evaluation and documentation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Sizes for Some Common Products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Table Linens</a:t>
            </a:r>
          </a:p>
          <a:p>
            <a:pPr lvl="1"/>
            <a:r>
              <a:rPr lang="en-US" sz="2000" dirty="0"/>
              <a:t>Napkins, casual:  12” </a:t>
            </a:r>
            <a:r>
              <a:rPr lang="en-US" sz="2000" dirty="0" err="1"/>
              <a:t>x</a:t>
            </a:r>
            <a:r>
              <a:rPr lang="en-US" sz="2000" dirty="0"/>
              <a:t> 12”</a:t>
            </a:r>
          </a:p>
          <a:p>
            <a:pPr lvl="1"/>
            <a:r>
              <a:rPr lang="en-US" sz="2000" dirty="0"/>
              <a:t>Napkins, formal:  16” </a:t>
            </a:r>
            <a:r>
              <a:rPr lang="en-US" sz="2000" dirty="0" err="1"/>
              <a:t>x</a:t>
            </a:r>
            <a:r>
              <a:rPr lang="en-US" sz="2000" dirty="0"/>
              <a:t> 16”</a:t>
            </a:r>
          </a:p>
          <a:p>
            <a:pPr lvl="1"/>
            <a:r>
              <a:rPr lang="en-US" sz="2000" dirty="0"/>
              <a:t>Placemats, casual:  12” </a:t>
            </a:r>
            <a:r>
              <a:rPr lang="en-US" sz="2000" dirty="0" err="1"/>
              <a:t>x</a:t>
            </a:r>
            <a:r>
              <a:rPr lang="en-US" sz="2000" dirty="0"/>
              <a:t> 18”</a:t>
            </a:r>
          </a:p>
          <a:p>
            <a:pPr lvl="1"/>
            <a:r>
              <a:rPr lang="en-US" sz="2000" dirty="0"/>
              <a:t>Placemats, formal:  14” </a:t>
            </a:r>
            <a:r>
              <a:rPr lang="en-US" sz="2000" dirty="0" err="1"/>
              <a:t>x</a:t>
            </a:r>
            <a:r>
              <a:rPr lang="en-US" sz="2000" dirty="0"/>
              <a:t> 20”</a:t>
            </a:r>
          </a:p>
          <a:p>
            <a:r>
              <a:rPr lang="en-US" dirty="0"/>
              <a:t>Kitchen</a:t>
            </a:r>
          </a:p>
          <a:p>
            <a:pPr lvl="1"/>
            <a:r>
              <a:rPr lang="en-US" sz="2000" dirty="0"/>
              <a:t>Dish towels:  15” </a:t>
            </a:r>
            <a:r>
              <a:rPr lang="en-US" sz="2000" dirty="0" err="1"/>
              <a:t>x</a:t>
            </a:r>
            <a:r>
              <a:rPr lang="en-US" sz="2000" dirty="0"/>
              <a:t> 20”</a:t>
            </a:r>
          </a:p>
          <a:p>
            <a:pPr lvl="1"/>
            <a:r>
              <a:rPr lang="en-US" sz="2000" dirty="0"/>
              <a:t>Dishcloths:  10” </a:t>
            </a:r>
            <a:r>
              <a:rPr lang="en-US" sz="2000" dirty="0" err="1"/>
              <a:t>x</a:t>
            </a:r>
            <a:r>
              <a:rPr lang="en-US" sz="2000" dirty="0"/>
              <a:t> 10”</a:t>
            </a:r>
          </a:p>
          <a:p>
            <a:pPr lvl="1"/>
            <a:r>
              <a:rPr lang="en-US" sz="2000" dirty="0"/>
              <a:t>Pot holders:  7” </a:t>
            </a:r>
            <a:r>
              <a:rPr lang="en-US" sz="2000" dirty="0" err="1"/>
              <a:t>x</a:t>
            </a:r>
            <a:r>
              <a:rPr lang="en-US" sz="2000" dirty="0"/>
              <a:t> 7”</a:t>
            </a:r>
          </a:p>
          <a:p>
            <a:pPr lvl="1"/>
            <a:r>
              <a:rPr lang="en-US" sz="2000" dirty="0"/>
              <a:t>Tea towels:  16” </a:t>
            </a:r>
            <a:r>
              <a:rPr lang="en-US" sz="2000" dirty="0" err="1"/>
              <a:t>x</a:t>
            </a:r>
            <a:r>
              <a:rPr lang="en-US" sz="2000" dirty="0"/>
              <a:t> 28 “ (small)</a:t>
            </a:r>
          </a:p>
          <a:p>
            <a:pPr lvl="1"/>
            <a:r>
              <a:rPr lang="en-US" sz="2000" dirty="0"/>
              <a:t>Tea towels:  24” </a:t>
            </a:r>
            <a:r>
              <a:rPr lang="en-US" sz="2000" dirty="0" err="1"/>
              <a:t>x</a:t>
            </a:r>
            <a:r>
              <a:rPr lang="en-US" sz="2000" dirty="0"/>
              <a:t> 34” (large)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4341354" cy="4525963"/>
          </a:xfrm>
        </p:spPr>
        <p:txBody>
          <a:bodyPr/>
          <a:lstStyle/>
          <a:p>
            <a:r>
              <a:rPr lang="en-US" dirty="0"/>
              <a:t>Bathroom</a:t>
            </a:r>
          </a:p>
          <a:p>
            <a:pPr lvl="1"/>
            <a:r>
              <a:rPr lang="en-US" sz="2000" dirty="0"/>
              <a:t>Washcloth:  14 “ </a:t>
            </a:r>
            <a:r>
              <a:rPr lang="en-US" sz="2000" dirty="0" err="1"/>
              <a:t>x</a:t>
            </a:r>
            <a:r>
              <a:rPr lang="en-US" sz="2000" dirty="0"/>
              <a:t> 14”</a:t>
            </a:r>
          </a:p>
          <a:p>
            <a:pPr lvl="1"/>
            <a:r>
              <a:rPr lang="en-US" sz="2000" dirty="0"/>
              <a:t>Hand towel:  16” </a:t>
            </a:r>
            <a:r>
              <a:rPr lang="en-US" sz="2000" dirty="0" err="1"/>
              <a:t>x</a:t>
            </a:r>
            <a:r>
              <a:rPr lang="en-US" sz="2000" dirty="0"/>
              <a:t> 28”</a:t>
            </a:r>
          </a:p>
          <a:p>
            <a:pPr lvl="1"/>
            <a:r>
              <a:rPr lang="en-US" sz="2000" dirty="0"/>
              <a:t>Bath towel:  22” </a:t>
            </a:r>
            <a:r>
              <a:rPr lang="en-US" sz="2000" dirty="0" err="1"/>
              <a:t>x</a:t>
            </a:r>
            <a:r>
              <a:rPr lang="en-US" sz="2000" dirty="0"/>
              <a:t> 24” (</a:t>
            </a:r>
            <a:r>
              <a:rPr lang="en-US" sz="2000" dirty="0" err="1"/>
              <a:t>sm</a:t>
            </a:r>
            <a:r>
              <a:rPr lang="en-US" sz="2000" dirty="0"/>
              <a:t>)</a:t>
            </a:r>
          </a:p>
          <a:p>
            <a:pPr lvl="1"/>
            <a:r>
              <a:rPr lang="en-US" sz="2000" dirty="0"/>
              <a:t>Bath towel:  24” </a:t>
            </a:r>
            <a:r>
              <a:rPr lang="en-US" sz="2000" dirty="0" err="1"/>
              <a:t>x</a:t>
            </a:r>
            <a:r>
              <a:rPr lang="en-US" sz="2000" dirty="0"/>
              <a:t> 46” (med)</a:t>
            </a:r>
          </a:p>
          <a:p>
            <a:pPr lvl="1"/>
            <a:r>
              <a:rPr lang="en-US" sz="2000" dirty="0"/>
              <a:t>Bath sheet:  36” </a:t>
            </a:r>
            <a:r>
              <a:rPr lang="en-US" sz="2000" dirty="0" err="1"/>
              <a:t>x</a:t>
            </a:r>
            <a:r>
              <a:rPr lang="en-US" sz="2000" dirty="0"/>
              <a:t> 70”</a:t>
            </a:r>
          </a:p>
          <a:p>
            <a:r>
              <a:rPr lang="en-US" dirty="0"/>
              <a:t>Apparel</a:t>
            </a:r>
          </a:p>
          <a:p>
            <a:pPr lvl="1"/>
            <a:r>
              <a:rPr lang="en-US" sz="2000" dirty="0"/>
              <a:t>Men’s formal scarf:  12” </a:t>
            </a:r>
            <a:r>
              <a:rPr lang="en-US" sz="2000" dirty="0" err="1"/>
              <a:t>x</a:t>
            </a:r>
            <a:r>
              <a:rPr lang="en-US" sz="2000" dirty="0"/>
              <a:t> 45”</a:t>
            </a:r>
          </a:p>
          <a:p>
            <a:pPr lvl="1"/>
            <a:r>
              <a:rPr lang="en-US" sz="2000" dirty="0"/>
              <a:t>Women’s formal scarf:  10” </a:t>
            </a:r>
            <a:r>
              <a:rPr lang="en-US" sz="2000" dirty="0" err="1"/>
              <a:t>x</a:t>
            </a:r>
            <a:r>
              <a:rPr lang="en-US" sz="2000" dirty="0"/>
              <a:t> 48”</a:t>
            </a:r>
          </a:p>
          <a:p>
            <a:pPr lvl="1"/>
            <a:r>
              <a:rPr lang="en-US" sz="2000" dirty="0"/>
              <a:t>Women’s shawl:  24” </a:t>
            </a:r>
            <a:r>
              <a:rPr lang="en-US" sz="2000" dirty="0" err="1"/>
              <a:t>x</a:t>
            </a:r>
            <a:r>
              <a:rPr lang="en-US" sz="2000" dirty="0"/>
              <a:t> 72”</a:t>
            </a:r>
          </a:p>
          <a:p>
            <a:pPr lvl="1"/>
            <a:r>
              <a:rPr lang="en-US" sz="2000" dirty="0"/>
              <a:t>Baby Blanket:  36” or 45” square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the Yarn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Fiber</a:t>
            </a:r>
          </a:p>
          <a:p>
            <a:pPr lvl="1"/>
            <a:r>
              <a:rPr lang="en-US" dirty="0"/>
              <a:t>Softness				</a:t>
            </a:r>
          </a:p>
          <a:p>
            <a:pPr lvl="1"/>
            <a:r>
              <a:rPr lang="en-US" dirty="0" err="1"/>
              <a:t>Washability</a:t>
            </a:r>
            <a:endParaRPr lang="en-US" dirty="0"/>
          </a:p>
          <a:p>
            <a:pPr lvl="1"/>
            <a:r>
              <a:rPr lang="en-US" dirty="0"/>
              <a:t>Durability</a:t>
            </a:r>
          </a:p>
          <a:p>
            <a:r>
              <a:rPr lang="en-US" dirty="0"/>
              <a:t>The Yarn</a:t>
            </a:r>
          </a:p>
          <a:p>
            <a:pPr lvl="1"/>
            <a:r>
              <a:rPr lang="en-US" dirty="0"/>
              <a:t>Strength (for warp)</a:t>
            </a:r>
          </a:p>
          <a:p>
            <a:pPr lvl="1"/>
            <a:r>
              <a:rPr lang="en-US" dirty="0"/>
              <a:t>Grist</a:t>
            </a:r>
          </a:p>
          <a:p>
            <a:pPr lvl="1"/>
            <a:r>
              <a:rPr lang="en-US" dirty="0"/>
              <a:t>Structure</a:t>
            </a:r>
          </a:p>
          <a:p>
            <a:pPr lvl="1"/>
            <a:r>
              <a:rPr lang="en-US" dirty="0"/>
              <a:t>Size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Fiber Properties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259279"/>
          <a:ext cx="8229600" cy="49377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4739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Cotton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Rayon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9026">
                <a:tc>
                  <a:txBody>
                    <a:bodyPr/>
                    <a:lstStyle/>
                    <a:p>
                      <a:r>
                        <a:rPr lang="en-US" dirty="0"/>
                        <a:t>Absorbency (water</a:t>
                      </a:r>
                      <a:r>
                        <a:rPr lang="en-US" baseline="0" dirty="0"/>
                        <a:t> as fraction of weight)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Excellent (evaporate</a:t>
                      </a:r>
                      <a:r>
                        <a:rPr lang="en-US" baseline="0" dirty="0"/>
                        <a:t>s readily)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Excellent (evaporates</a:t>
                      </a:r>
                      <a:r>
                        <a:rPr lang="en-US" baseline="0" dirty="0"/>
                        <a:t> slower than linen)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482">
                <a:tc>
                  <a:txBody>
                    <a:bodyPr/>
                    <a:lstStyle/>
                    <a:p>
                      <a:r>
                        <a:rPr lang="en-US" dirty="0"/>
                        <a:t>Elasticity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High (can</a:t>
                      </a:r>
                      <a:r>
                        <a:rPr lang="en-US" baseline="0" dirty="0"/>
                        <a:t> stretch 30%)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Good, but less than wool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Very</a:t>
                      </a:r>
                      <a:r>
                        <a:rPr lang="en-US" baseline="0" dirty="0"/>
                        <a:t> low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9570">
                <a:tc>
                  <a:txBody>
                    <a:bodyPr/>
                    <a:lstStyle/>
                    <a:p>
                      <a:r>
                        <a:rPr lang="en-US" dirty="0"/>
                        <a:t>Strength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Weak (especially</a:t>
                      </a:r>
                      <a:r>
                        <a:rPr lang="en-US" baseline="0" dirty="0"/>
                        <a:t> wet)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Very strong (less when wet)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Very strong (especially wet)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Moderate (more</a:t>
                      </a:r>
                      <a:r>
                        <a:rPr lang="en-US" baseline="0" dirty="0"/>
                        <a:t> when wet, mercerized stronger)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7393">
                <a:tc>
                  <a:txBody>
                    <a:bodyPr/>
                    <a:lstStyle/>
                    <a:p>
                      <a:r>
                        <a:rPr lang="en-US" dirty="0"/>
                        <a:t>Warmth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Very 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7937">
                <a:tc>
                  <a:txBody>
                    <a:bodyPr/>
                    <a:lstStyle/>
                    <a:p>
                      <a:r>
                        <a:rPr lang="en-US" dirty="0"/>
                        <a:t>Ease</a:t>
                      </a:r>
                      <a:r>
                        <a:rPr lang="en-US" baseline="0" dirty="0"/>
                        <a:t> of Cleaning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Avoid agitation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Requires care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Very 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Moderate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44334" y="6197038"/>
            <a:ext cx="3542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Weaver’s Companion, </a:t>
            </a:r>
            <a:r>
              <a:rPr lang="en-US" dirty="0"/>
              <a:t>pg. 25-27.</a:t>
            </a:r>
            <a:endParaRPr 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229" y="274638"/>
            <a:ext cx="8454571" cy="807623"/>
          </a:xfrm>
        </p:spPr>
        <p:txBody>
          <a:bodyPr>
            <a:normAutofit/>
          </a:bodyPr>
          <a:lstStyle/>
          <a:p>
            <a:r>
              <a:rPr lang="en-US" dirty="0" err="1"/>
              <a:t>Setts</a:t>
            </a:r>
            <a:r>
              <a:rPr lang="en-US" dirty="0"/>
              <a:t> for Some Common Yarn Styles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82254"/>
          <a:ext cx="8229600" cy="5527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4796">
                <a:tc>
                  <a:txBody>
                    <a:bodyPr/>
                    <a:lstStyle/>
                    <a:p>
                      <a:r>
                        <a:rPr lang="en-US" dirty="0"/>
                        <a:t>Yarn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Yards</a:t>
                      </a:r>
                      <a:r>
                        <a:rPr lang="en-US" baseline="0" dirty="0"/>
                        <a:t> per Pound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Plain Weave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2/2 Twill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796">
                <a:tc>
                  <a:txBody>
                    <a:bodyPr/>
                    <a:lstStyle/>
                    <a:p>
                      <a:r>
                        <a:rPr lang="en-US" dirty="0"/>
                        <a:t>20/2 Cotton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24 - 30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32 - 36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796">
                <a:tc>
                  <a:txBody>
                    <a:bodyPr/>
                    <a:lstStyle/>
                    <a:p>
                      <a:r>
                        <a:rPr lang="en-US" dirty="0"/>
                        <a:t>10/2 Cotton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</a:t>
                      </a:r>
                      <a:r>
                        <a:rPr lang="en-US" baseline="0" dirty="0"/>
                        <a:t> - 28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30 - 32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4796">
                <a:tc>
                  <a:txBody>
                    <a:bodyPr/>
                    <a:lstStyle/>
                    <a:p>
                      <a:r>
                        <a:rPr lang="en-US" dirty="0"/>
                        <a:t>8/2 Cotton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16 - 20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24 - 30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4796">
                <a:tc>
                  <a:txBody>
                    <a:bodyPr/>
                    <a:lstStyle/>
                    <a:p>
                      <a:r>
                        <a:rPr lang="en-US" dirty="0"/>
                        <a:t>5/2 Cotton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15 - 18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796">
                <a:tc>
                  <a:txBody>
                    <a:bodyPr/>
                    <a:lstStyle/>
                    <a:p>
                      <a:r>
                        <a:rPr lang="en-US" dirty="0"/>
                        <a:t>3/2 Cotton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10 -</a:t>
                      </a:r>
                      <a:r>
                        <a:rPr lang="en-US" baseline="0" dirty="0"/>
                        <a:t>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4796">
                <a:tc>
                  <a:txBody>
                    <a:bodyPr/>
                    <a:lstStyle/>
                    <a:p>
                      <a:r>
                        <a:rPr lang="en-US" dirty="0"/>
                        <a:t>20/1</a:t>
                      </a:r>
                      <a:r>
                        <a:rPr lang="en-US" baseline="0" dirty="0"/>
                        <a:t> Linen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24 - 30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36 - 40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4796">
                <a:tc>
                  <a:txBody>
                    <a:bodyPr/>
                    <a:lstStyle/>
                    <a:p>
                      <a:r>
                        <a:rPr lang="en-US" dirty="0"/>
                        <a:t>12/1 Linen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22 - 25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30 - 32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4796">
                <a:tc>
                  <a:txBody>
                    <a:bodyPr/>
                    <a:lstStyle/>
                    <a:p>
                      <a:r>
                        <a:rPr lang="en-US" dirty="0"/>
                        <a:t>20/2 Linen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20 - 24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24 - 30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4796">
                <a:tc>
                  <a:txBody>
                    <a:bodyPr/>
                    <a:lstStyle/>
                    <a:p>
                      <a:r>
                        <a:rPr lang="en-US" dirty="0"/>
                        <a:t>30/2 Silk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30 - 32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36 - 45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4796">
                <a:tc>
                  <a:txBody>
                    <a:bodyPr/>
                    <a:lstStyle/>
                    <a:p>
                      <a:r>
                        <a:rPr lang="en-US" dirty="0"/>
                        <a:t>12/2 Silk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18 - 20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22 - 24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4796">
                <a:tc>
                  <a:txBody>
                    <a:bodyPr/>
                    <a:lstStyle/>
                    <a:p>
                      <a:r>
                        <a:rPr lang="en-US" dirty="0"/>
                        <a:t>20/2 Wool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20 - 24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30 - 36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4796">
                <a:tc>
                  <a:txBody>
                    <a:bodyPr/>
                    <a:lstStyle/>
                    <a:p>
                      <a:r>
                        <a:rPr lang="en-US" dirty="0"/>
                        <a:t>12/2 </a:t>
                      </a:r>
                      <a:r>
                        <a:rPr lang="en-US" baseline="0" dirty="0"/>
                        <a:t> Wool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18 - 20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22 - 25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4796">
                <a:tc>
                  <a:txBody>
                    <a:bodyPr/>
                    <a:lstStyle/>
                    <a:p>
                      <a:r>
                        <a:rPr lang="en-US" dirty="0"/>
                        <a:t>6/2 Wool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10 -</a:t>
                      </a:r>
                      <a:r>
                        <a:rPr lang="en-US" baseline="0" dirty="0"/>
                        <a:t> 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12 - 15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0962"/>
          </a:xfrm>
        </p:spPr>
        <p:txBody>
          <a:bodyPr>
            <a:normAutofit fontScale="90000"/>
          </a:bodyPr>
          <a:lstStyle/>
          <a:p>
            <a:r>
              <a:rPr lang="en-US" dirty="0"/>
              <a:t>Determining Sett (Ends per Inch or </a:t>
            </a:r>
            <a:r>
              <a:rPr lang="en-US" dirty="0" err="1"/>
              <a:t>epi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5600"/>
            <a:ext cx="8229600" cy="4500563"/>
          </a:xfrm>
        </p:spPr>
        <p:txBody>
          <a:bodyPr>
            <a:normAutofit/>
          </a:bodyPr>
          <a:lstStyle/>
          <a:p>
            <a:r>
              <a:rPr lang="en-US" dirty="0"/>
              <a:t>Wind the warp around a ruler for one inch</a:t>
            </a:r>
          </a:p>
          <a:p>
            <a:pPr lvl="1"/>
            <a:r>
              <a:rPr lang="en-US" dirty="0"/>
              <a:t>Firm, even, no stretch</a:t>
            </a:r>
          </a:p>
          <a:p>
            <a:pPr lvl="1"/>
            <a:r>
              <a:rPr lang="en-US" dirty="0"/>
              <a:t>Fill the space with no overlap</a:t>
            </a:r>
          </a:p>
          <a:p>
            <a:pPr lvl="1"/>
            <a:r>
              <a:rPr lang="en-US" dirty="0"/>
              <a:t>Count for wraps/inch  = </a:t>
            </a:r>
            <a:r>
              <a:rPr lang="en-US" sz="3200" dirty="0">
                <a:solidFill>
                  <a:srgbClr val="FF0000"/>
                </a:solidFill>
              </a:rPr>
              <a:t>W</a:t>
            </a:r>
            <a:r>
              <a:rPr lang="en-US" dirty="0"/>
              <a:t> (warp yarn diameter) </a:t>
            </a:r>
          </a:p>
          <a:p>
            <a:r>
              <a:rPr lang="en-US" dirty="0"/>
              <a:t>Weft yarn diameter = </a:t>
            </a:r>
            <a:r>
              <a:rPr lang="en-US" sz="3600" dirty="0">
                <a:solidFill>
                  <a:srgbClr val="FF0000"/>
                </a:solidFill>
              </a:rPr>
              <a:t>F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Calculate same as above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247811" y="6126163"/>
            <a:ext cx="3842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Eileen Hallman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Determining Sett (Ends per Inch or </a:t>
            </a:r>
            <a:r>
              <a:rPr lang="en-US" dirty="0" err="1"/>
              <a:t>epi</a:t>
            </a:r>
            <a:r>
              <a:rPr lang="en-US" dirty="0"/>
              <a:t>)</a:t>
            </a:r>
            <a:br>
              <a:rPr lang="en-US" dirty="0"/>
            </a:br>
            <a:r>
              <a:rPr lang="en-US" sz="2200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Number of threads in one repeat of the weave structure = </a:t>
            </a:r>
            <a:r>
              <a:rPr lang="en-US" sz="3600" dirty="0">
                <a:solidFill>
                  <a:srgbClr val="FF0000"/>
                </a:solidFill>
              </a:rPr>
              <a:t>T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/>
              <a:t>(plain weave (1,2)= 2; twill weave (1,2,3,4)= 4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Number of intersections in one repeat of the weave structure = </a:t>
            </a:r>
            <a:r>
              <a:rPr lang="en-US" sz="3600" dirty="0">
                <a:solidFill>
                  <a:srgbClr val="FF0000"/>
                </a:solidFill>
              </a:rPr>
              <a:t>I</a:t>
            </a:r>
          </a:p>
          <a:p>
            <a:pPr>
              <a:buNone/>
            </a:pPr>
            <a:r>
              <a:rPr lang="en-US" dirty="0"/>
              <a:t>(plain weave = 2; twill weave = 2)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Sett = (T x W x F) / ( T x F + I x W)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484914" y="6126163"/>
            <a:ext cx="2296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Eileen Hallman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 for Sett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 = (T x W)/ (T + I)</a:t>
            </a:r>
          </a:p>
          <a:p>
            <a:pPr lvl="1"/>
            <a:r>
              <a:rPr lang="en-US" dirty="0"/>
              <a:t>S = sett</a:t>
            </a:r>
          </a:p>
          <a:p>
            <a:pPr lvl="1"/>
            <a:r>
              <a:rPr lang="en-US" dirty="0"/>
              <a:t>T= number of ends in one repeat of the threading</a:t>
            </a:r>
          </a:p>
          <a:p>
            <a:pPr lvl="1"/>
            <a:r>
              <a:rPr lang="en-US" dirty="0"/>
              <a:t>W = yarn diameter or wraps/inch</a:t>
            </a:r>
          </a:p>
          <a:p>
            <a:pPr lvl="1"/>
            <a:r>
              <a:rPr lang="en-US" dirty="0"/>
              <a:t>I = number of interactions that the weft has with the yarn in one repeat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18577" y="5325255"/>
            <a:ext cx="3020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Manual of Swedish Weaving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5A571-568E-2B49-B65E-B5319E70AF5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473</TotalTime>
  <Words>1352</Words>
  <Application>Microsoft Office PowerPoint</Application>
  <PresentationFormat>On-screen Show (4:3)</PresentationFormat>
  <Paragraphs>393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Office Theme</vt:lpstr>
      <vt:lpstr>Project Planning for Weavers</vt:lpstr>
      <vt:lpstr>Where do We Start</vt:lpstr>
      <vt:lpstr>Sizes for Some Common Products</vt:lpstr>
      <vt:lpstr>Choosing the Yarn</vt:lpstr>
      <vt:lpstr>Fiber Properties</vt:lpstr>
      <vt:lpstr>Setts for Some Common Yarn Styles</vt:lpstr>
      <vt:lpstr>Determining Sett (Ends per Inch or epi)</vt:lpstr>
      <vt:lpstr>Determining Sett (Ends per Inch or epi) continued</vt:lpstr>
      <vt:lpstr>Formula for Sett</vt:lpstr>
      <vt:lpstr>Warp Ends Calculation All Measurements in Inches</vt:lpstr>
      <vt:lpstr>Warp Length Calculation All Numbers in Inches</vt:lpstr>
      <vt:lpstr>Amount of Yarn Needed</vt:lpstr>
      <vt:lpstr>Determining Yardage</vt:lpstr>
      <vt:lpstr>Sources for Yards per pound</vt:lpstr>
      <vt:lpstr>Reed Size Table</vt:lpstr>
      <vt:lpstr>Sampling</vt:lpstr>
      <vt:lpstr>Project Notes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Planning for Weavers</dc:title>
  <dc:creator>Judith Mooers</dc:creator>
  <cp:lastModifiedBy>Katherine Rohacek</cp:lastModifiedBy>
  <cp:revision>18</cp:revision>
  <dcterms:created xsi:type="dcterms:W3CDTF">2010-01-12T15:33:11Z</dcterms:created>
  <dcterms:modified xsi:type="dcterms:W3CDTF">2018-06-22T16:52:26Z</dcterms:modified>
</cp:coreProperties>
</file>